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sldIdLst>
    <p:sldId id="1100" r:id="rId2"/>
    <p:sldId id="1541" r:id="rId3"/>
    <p:sldId id="1337" r:id="rId4"/>
    <p:sldId id="1542" r:id="rId5"/>
    <p:sldId id="1543" r:id="rId6"/>
    <p:sldId id="1544" r:id="rId7"/>
    <p:sldId id="1545" r:id="rId8"/>
    <p:sldId id="1546" r:id="rId9"/>
    <p:sldId id="1547" r:id="rId10"/>
    <p:sldId id="1548" r:id="rId11"/>
    <p:sldId id="1549" r:id="rId12"/>
    <p:sldId id="1550" r:id="rId13"/>
    <p:sldId id="1570" r:id="rId14"/>
    <p:sldId id="1571" r:id="rId15"/>
    <p:sldId id="1572" r:id="rId16"/>
    <p:sldId id="1573" r:id="rId17"/>
    <p:sldId id="1574" r:id="rId18"/>
    <p:sldId id="1575" r:id="rId19"/>
    <p:sldId id="1576" r:id="rId20"/>
    <p:sldId id="1577" r:id="rId21"/>
    <p:sldId id="1578" r:id="rId22"/>
    <p:sldId id="1579" r:id="rId23"/>
    <p:sldId id="1580" r:id="rId24"/>
    <p:sldId id="1581" r:id="rId25"/>
    <p:sldId id="1582" r:id="rId26"/>
    <p:sldId id="1583" r:id="rId27"/>
    <p:sldId id="1584" r:id="rId28"/>
    <p:sldId id="1585" r:id="rId29"/>
    <p:sldId id="1567" r:id="rId30"/>
    <p:sldId id="1568" r:id="rId31"/>
    <p:sldId id="1569" r:id="rId32"/>
    <p:sldId id="1586" r:id="rId33"/>
    <p:sldId id="1587" r:id="rId34"/>
    <p:sldId id="1588" r:id="rId35"/>
    <p:sldId id="1589" r:id="rId36"/>
    <p:sldId id="1532" r:id="rId37"/>
    <p:sldId id="1590" r:id="rId38"/>
    <p:sldId id="1591" r:id="rId39"/>
    <p:sldId id="1592" r:id="rId40"/>
    <p:sldId id="1593" r:id="rId41"/>
    <p:sldId id="1594" r:id="rId42"/>
    <p:sldId id="1595" r:id="rId43"/>
    <p:sldId id="1596" r:id="rId44"/>
    <p:sldId id="951" r:id="rId45"/>
    <p:sldId id="1598" r:id="rId46"/>
    <p:sldId id="952" r:id="rId4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00"/>
    <a:srgbClr val="006600"/>
    <a:srgbClr val="000099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1945" autoAdjust="0"/>
  </p:normalViewPr>
  <p:slideViewPr>
    <p:cSldViewPr snapToGrid="0" snapToObjects="1">
      <p:cViewPr varScale="1">
        <p:scale>
          <a:sx n="113" d="100"/>
          <a:sy n="113" d="100"/>
        </p:scale>
        <p:origin x="87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17 – Recursion (</a:t>
            </a:r>
            <a:r>
              <a:rPr lang="en-US" altLang="en-US" sz="4000" dirty="0" err="1" smtClean="0"/>
              <a:t>cont</a:t>
            </a:r>
            <a:r>
              <a:rPr lang="en-US" altLang="en-US" sz="40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 and Tracing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Stacks will help us track what we are doing when tracing through recursive code</a:t>
            </a:r>
          </a:p>
          <a:p>
            <a:pPr lvl="3"/>
            <a:endParaRPr lang="en-US" dirty="0"/>
          </a:p>
          <a:p>
            <a:r>
              <a:rPr lang="en-US" dirty="0" smtClean="0"/>
              <a:t>Remember, stacks are </a:t>
            </a:r>
            <a:r>
              <a:rPr lang="en-US" b="1" dirty="0" smtClean="0"/>
              <a:t>LIFO</a:t>
            </a:r>
            <a:r>
              <a:rPr lang="en-US" dirty="0" smtClean="0"/>
              <a:t> data structures</a:t>
            </a:r>
          </a:p>
          <a:p>
            <a:pPr lvl="1"/>
            <a:r>
              <a:rPr lang="en-US" dirty="0" smtClean="0"/>
              <a:t>Last In, First Out</a:t>
            </a:r>
          </a:p>
          <a:p>
            <a:endParaRPr lang="en-US" dirty="0" smtClean="0"/>
          </a:p>
          <a:p>
            <a:r>
              <a:rPr lang="en-US" dirty="0" smtClean="0"/>
              <a:t>We’ll be doing a recursive trace of </a:t>
            </a:r>
            <a:br>
              <a:rPr lang="en-US" dirty="0" smtClean="0"/>
            </a:br>
            <a:r>
              <a:rPr lang="en-US" dirty="0" smtClean="0"/>
              <a:t>the summation function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16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Summation Funcion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addition of a sequence of numbers</a:t>
            </a:r>
          </a:p>
          <a:p>
            <a:r>
              <a:rPr lang="en-US" dirty="0" smtClean="0"/>
              <a:t>The summation of a number is that number plus all of the numbers less than it (down to 0)</a:t>
            </a:r>
          </a:p>
          <a:p>
            <a:pPr lvl="1"/>
            <a:r>
              <a:rPr lang="en-US" dirty="0" smtClean="0"/>
              <a:t>Summation of 5: 	 5 + 4 + 3 + 2 + 1 + 0</a:t>
            </a:r>
          </a:p>
          <a:p>
            <a:pPr lvl="1"/>
            <a:r>
              <a:rPr lang="en-US" dirty="0" smtClean="0"/>
              <a:t>Summation of 6: 6 + 5 + 4</a:t>
            </a:r>
            <a:r>
              <a:rPr lang="en-US" dirty="0"/>
              <a:t> + 3 + 2 + </a:t>
            </a:r>
            <a:r>
              <a:rPr lang="en-US" dirty="0" smtClean="0"/>
              <a:t>1 + 0</a:t>
            </a:r>
          </a:p>
          <a:p>
            <a:r>
              <a:rPr lang="en-US" dirty="0" smtClean="0"/>
              <a:t>What does a recursive implementation look like?  What’s the base case?  Recursive case?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91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815840" y="2197012"/>
            <a:ext cx="358025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cs typeface="Courier New" panose="02070309020205020404" pitchFamily="49" charset="0"/>
              </a:rPr>
              <a:t>Base case: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Don’t want to go below 0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Summation of 0 is 0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>
            <a:off x="3791712" y="2797177"/>
            <a:ext cx="1024128" cy="848231"/>
          </a:xfrm>
          <a:prstGeom prst="straightConnector1">
            <a:avLst/>
          </a:prstGeom>
          <a:ln w="44450">
            <a:solidFill>
              <a:srgbClr val="002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15840" y="3641764"/>
            <a:ext cx="358025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cs typeface="Courier New" panose="02070309020205020404" pitchFamily="49" charset="0"/>
              </a:rPr>
              <a:t>Recursive case and call: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Otherwise, summation is </a:t>
            </a:r>
            <a:br>
              <a:rPr lang="en-US" sz="2400" dirty="0" smtClean="0">
                <a:cs typeface="Courier New" panose="02070309020205020404" pitchFamily="49" charset="0"/>
              </a:rPr>
            </a:br>
            <a:r>
              <a:rPr lang="en-US" sz="2400" dirty="0" err="1" smtClean="0">
                <a:cs typeface="Courier New" panose="02070309020205020404" pitchFamily="49" charset="0"/>
              </a:rPr>
              <a:t>num</a:t>
            </a:r>
            <a:r>
              <a:rPr lang="en-US" sz="2400" dirty="0" smtClean="0">
                <a:cs typeface="Courier New" panose="02070309020205020404" pitchFamily="49" charset="0"/>
              </a:rPr>
              <a:t> + summation(num-1)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237232" y="4241928"/>
            <a:ext cx="2578608" cy="433704"/>
          </a:xfrm>
          <a:prstGeom prst="straightConnector1">
            <a:avLst/>
          </a:prstGeom>
          <a:ln w="44450">
            <a:solidFill>
              <a:srgbClr val="002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03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251827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656576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fact(0)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fact(1)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fact(2)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fact(3)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fact(4)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main()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0078" y="970936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0078" y="1476904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sp>
        <p:nvSpPr>
          <p:cNvPr id="9" name="Rectangle 8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78496" y="3563637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78496" y="4072127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78496" y="4491703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78496" y="506072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78496" y="5270517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1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251827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970936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0078" y="1476904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63142" y="1145541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151175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827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70936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6904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63142" y="1145541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40714" y="2840312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2311898" y="2840312"/>
            <a:ext cx="1144010" cy="338554"/>
            <a:chOff x="4736655" y="3713284"/>
            <a:chExt cx="1144010" cy="338554"/>
          </a:xfrm>
        </p:grpSpPr>
        <p:sp>
          <p:nvSpPr>
            <p:cNvPr id="13" name="TextBox 12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012023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39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69792" y="1568308"/>
            <a:ext cx="3580257" cy="19389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This is a local variable.  Each time the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 smtClean="0">
                <a:cs typeface="Courier New" panose="02070309020205020404" pitchFamily="49" charset="0"/>
              </a:rPr>
              <a:t> function is called, the new instance gets its own </a:t>
            </a:r>
            <a:r>
              <a:rPr lang="en-US" sz="2400" u="sng" dirty="0" smtClean="0">
                <a:cs typeface="Courier New" panose="02070309020205020404" pitchFamily="49" charset="0"/>
              </a:rPr>
              <a:t>unique</a:t>
            </a:r>
            <a:r>
              <a:rPr lang="en-US" sz="2400" dirty="0" smtClean="0">
                <a:cs typeface="Courier New" panose="02070309020205020404" pitchFamily="49" charset="0"/>
              </a:rPr>
              <a:t> local variables.</a:t>
            </a:r>
            <a:endParaRPr lang="en-US" sz="2400" dirty="0">
              <a:cs typeface="Courier New" panose="02070309020205020404" pitchFamily="49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1670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257433" y="2681084"/>
            <a:ext cx="1597876" cy="654060"/>
          </a:xfrm>
          <a:prstGeom prst="ellipse">
            <a:avLst/>
          </a:prstGeom>
          <a:noFill/>
          <a:ln w="381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0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087853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0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333038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32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33" name="TextBox 32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098629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20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</a:p>
          <a:p>
            <a:pPr lvl="1"/>
            <a:r>
              <a:rPr lang="en-US" sz="3200" dirty="0" smtClean="0"/>
              <a:t>Recursion</a:t>
            </a:r>
            <a:endParaRPr lang="en-US" dirty="0" smtClean="0"/>
          </a:p>
          <a:p>
            <a:pPr lvl="2"/>
            <a:r>
              <a:rPr lang="en-US" sz="3200" dirty="0" smtClean="0"/>
              <a:t>Recursion</a:t>
            </a:r>
            <a:endParaRPr lang="en-US" dirty="0" smtClean="0"/>
          </a:p>
          <a:p>
            <a:r>
              <a:rPr lang="en-US" dirty="0"/>
              <a:t>Stacks</a:t>
            </a:r>
          </a:p>
          <a:p>
            <a:r>
              <a:rPr lang="en-US" dirty="0" smtClean="0"/>
              <a:t>Parts of a recursive function:</a:t>
            </a:r>
          </a:p>
          <a:p>
            <a:pPr lvl="1"/>
            <a:r>
              <a:rPr lang="en-US" sz="3200" dirty="0" smtClean="0"/>
              <a:t>Base case</a:t>
            </a:r>
          </a:p>
          <a:p>
            <a:pPr lvl="1"/>
            <a:r>
              <a:rPr lang="en-US" sz="3200" dirty="0" smtClean="0"/>
              <a:t>Recursive case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54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56960" y="4411539"/>
            <a:ext cx="361877" cy="480204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6293761" y="5565813"/>
            <a:ext cx="1144010" cy="338554"/>
            <a:chOff x="4736655" y="3713284"/>
            <a:chExt cx="1144010" cy="338554"/>
          </a:xfrm>
        </p:grpSpPr>
        <p:sp>
          <p:nvSpPr>
            <p:cNvPr id="39" name="TextBox 38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17200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69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56960" y="4411539"/>
            <a:ext cx="361877" cy="480204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6293761" y="5565813"/>
            <a:ext cx="1144010" cy="338554"/>
            <a:chOff x="4736655" y="3713284"/>
            <a:chExt cx="1144010" cy="338554"/>
          </a:xfrm>
        </p:grpSpPr>
        <p:sp>
          <p:nvSpPr>
            <p:cNvPr id="39" name="TextBox 38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03576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08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56960" y="4411539"/>
            <a:ext cx="361877" cy="480204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6293761" y="5565813"/>
            <a:ext cx="1144010" cy="338554"/>
            <a:chOff x="4736655" y="3713284"/>
            <a:chExt cx="1144010" cy="338554"/>
          </a:xfrm>
        </p:grpSpPr>
        <p:sp>
          <p:nvSpPr>
            <p:cNvPr id="39" name="TextBox 38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4220307" y="4217418"/>
            <a:ext cx="2466394" cy="1435671"/>
          </a:xfrm>
          <a:prstGeom prst="arc">
            <a:avLst>
              <a:gd name="adj1" fmla="val 6818964"/>
              <a:gd name="adj2" fmla="val 16073742"/>
            </a:avLst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409912" y="4388916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574169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7" name="Rectangle 46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13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/>
      <p:bldP spid="5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1 + 0 (= 1)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Arc 35"/>
          <p:cNvSpPr/>
          <p:nvPr/>
        </p:nvSpPr>
        <p:spPr>
          <a:xfrm flipH="1">
            <a:off x="6125656" y="2167601"/>
            <a:ext cx="1495046" cy="2146467"/>
          </a:xfrm>
          <a:prstGeom prst="arc">
            <a:avLst>
              <a:gd name="adj1" fmla="val 5731553"/>
              <a:gd name="adj2" fmla="val 15363412"/>
            </a:avLst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471003" y="2577529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363063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" name="Rectangle 39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20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/>
      <p:bldP spid="4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2 + 1 (= 3)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Arc 29"/>
          <p:cNvSpPr/>
          <p:nvPr/>
        </p:nvSpPr>
        <p:spPr>
          <a:xfrm>
            <a:off x="1611477" y="1863261"/>
            <a:ext cx="5319338" cy="3552641"/>
          </a:xfrm>
          <a:prstGeom prst="arc">
            <a:avLst>
              <a:gd name="adj1" fmla="val 19353711"/>
              <a:gd name="adj2" fmla="val 5626665"/>
            </a:avLst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730908" y="3750175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3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10230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07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/>
      <p:bldP spid="3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3 + 3 (= 6)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Arc 22"/>
          <p:cNvSpPr/>
          <p:nvPr/>
        </p:nvSpPr>
        <p:spPr>
          <a:xfrm flipH="1">
            <a:off x="3180077" y="3681984"/>
            <a:ext cx="1618525" cy="1772858"/>
          </a:xfrm>
          <a:prstGeom prst="arc">
            <a:avLst>
              <a:gd name="adj1" fmla="val 6232040"/>
              <a:gd name="adj2" fmla="val 15363412"/>
            </a:avLst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798602" y="4333491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6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998610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25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/>
      <p:bldP spid="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4 + 6 (=10)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Arc 15"/>
          <p:cNvSpPr/>
          <p:nvPr/>
        </p:nvSpPr>
        <p:spPr>
          <a:xfrm flipH="1">
            <a:off x="-754840" y="1841221"/>
            <a:ext cx="4826967" cy="2970524"/>
          </a:xfrm>
          <a:prstGeom prst="arc">
            <a:avLst>
              <a:gd name="adj1" fmla="val 10425674"/>
              <a:gd name="adj2" fmla="val 16602920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389709" y="2082932"/>
            <a:ext cx="1364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10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3183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778496" y="486490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POP!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3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926143"/>
              </p:ext>
            </p:extLst>
          </p:nvPr>
        </p:nvGraphicFramePr>
        <p:xfrm>
          <a:off x="7656576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13" name="Arc 12"/>
          <p:cNvSpPr/>
          <p:nvPr/>
        </p:nvSpPr>
        <p:spPr>
          <a:xfrm flipH="1">
            <a:off x="470285" y="1045578"/>
            <a:ext cx="1618525" cy="1037354"/>
          </a:xfrm>
          <a:prstGeom prst="arc">
            <a:avLst>
              <a:gd name="adj1" fmla="val 7436056"/>
              <a:gd name="adj2" fmla="val 15363412"/>
            </a:avLst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88811" y="1209298"/>
            <a:ext cx="1730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None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None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78496" y="486490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POP!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73826" y="5280776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POP!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49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351671"/>
              </p:ext>
            </p:extLst>
          </p:nvPr>
        </p:nvGraphicFramePr>
        <p:xfrm>
          <a:off x="7656576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control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78496" y="486490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POP!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3826" y="5280776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POP!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00669" y="3987379"/>
            <a:ext cx="311760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The stack is empty!</a:t>
            </a:r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95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Returning and Recursio</a:t>
            </a:r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69113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goal is to return a final value</a:t>
            </a:r>
          </a:p>
          <a:p>
            <a:pPr lvl="1"/>
            <a:r>
              <a:rPr lang="en-US" dirty="0" smtClean="0"/>
              <a:t>Every recursive call </a:t>
            </a:r>
            <a:r>
              <a:rPr lang="en-US" u="sng" dirty="0" smtClean="0"/>
              <a:t>must</a:t>
            </a:r>
            <a:r>
              <a:rPr lang="en-US" dirty="0" smtClean="0"/>
              <a:t> return a value</a:t>
            </a:r>
          </a:p>
          <a:p>
            <a:pPr lvl="1"/>
            <a:r>
              <a:rPr lang="en-US" dirty="0" smtClean="0"/>
              <a:t>You must be able to pass it “back up”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1"/>
            <a:r>
              <a:rPr lang="en-US" dirty="0" smtClean="0"/>
              <a:t>In most cases, the base case should return as well</a:t>
            </a:r>
          </a:p>
          <a:p>
            <a:pPr lvl="3"/>
            <a:endParaRPr lang="en-US" dirty="0"/>
          </a:p>
          <a:p>
            <a:r>
              <a:rPr lang="en-US" dirty="0" smtClean="0"/>
              <a:t>Remember to pay attention to what </a:t>
            </a:r>
            <a:br>
              <a:rPr lang="en-US" dirty="0" smtClean="0"/>
            </a:br>
            <a:r>
              <a:rPr lang="en-US" dirty="0" smtClean="0"/>
              <a:t>happens at the “end” of a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31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084836" y="3032171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084836" y="4722466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9" y="3863390"/>
            <a:ext cx="649766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52362" y="398629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293760" y="1489883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228846" y="1244867"/>
            <a:ext cx="1477266" cy="4126159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3332973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1" y="2270561"/>
            <a:ext cx="773854" cy="510982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156961" y="4155570"/>
            <a:ext cx="662789" cy="73617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3141787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247745" y="5565813"/>
            <a:ext cx="1144010" cy="338554"/>
            <a:chOff x="4736655" y="3713284"/>
            <a:chExt cx="1144010" cy="338554"/>
          </a:xfrm>
        </p:grpSpPr>
        <p:sp>
          <p:nvSpPr>
            <p:cNvPr id="51" name="TextBox 5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429099" y="2348994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0078" y="5835537"/>
            <a:ext cx="440503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Does this work?  What’s wrong?</a:t>
            </a:r>
            <a:endParaRPr lang="en-US" sz="2400" dirty="0">
              <a:cs typeface="Courier New" panose="02070309020205020404" pitchFamily="49" charset="0"/>
            </a:endParaRP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15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Recursion vs Iteration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72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and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are important</a:t>
            </a:r>
            <a:endParaRPr lang="en-US" dirty="0"/>
          </a:p>
          <a:p>
            <a:pPr lvl="1"/>
            <a:r>
              <a:rPr lang="en-US" dirty="0" smtClean="0"/>
              <a:t>All </a:t>
            </a:r>
            <a:r>
              <a:rPr lang="en-US" dirty="0"/>
              <a:t>modern programming languages support them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problems are easy </a:t>
            </a:r>
            <a:r>
              <a:rPr lang="en-US" dirty="0" smtClean="0"/>
              <a:t>to solve when using </a:t>
            </a:r>
            <a:br>
              <a:rPr lang="en-US" dirty="0" smtClean="0"/>
            </a:br>
            <a:r>
              <a:rPr lang="en-US" dirty="0" smtClean="0"/>
              <a:t>one </a:t>
            </a:r>
            <a:r>
              <a:rPr lang="en-US" dirty="0"/>
              <a:t>and difficult </a:t>
            </a:r>
            <a:r>
              <a:rPr lang="en-US" dirty="0" smtClean="0"/>
              <a:t>to solve if using </a:t>
            </a:r>
            <a:r>
              <a:rPr lang="en-US" dirty="0"/>
              <a:t>the </a:t>
            </a:r>
            <a:r>
              <a:rPr lang="en-US" dirty="0" smtClean="0"/>
              <a:t>other</a:t>
            </a:r>
          </a:p>
          <a:p>
            <a:pPr lvl="1"/>
            <a:endParaRPr lang="en-US" dirty="0"/>
          </a:p>
          <a:p>
            <a:r>
              <a:rPr lang="en-US" dirty="0" smtClean="0"/>
              <a:t>How do you decide which to use?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11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Iteration When…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and efficiency is an issue</a:t>
            </a:r>
          </a:p>
          <a:p>
            <a:pPr lvl="1"/>
            <a:r>
              <a:rPr lang="en-US" dirty="0" smtClean="0"/>
              <a:t>Iteration doesn’t push things onto the stack</a:t>
            </a:r>
          </a:p>
          <a:p>
            <a:pPr lvl="1"/>
            <a:r>
              <a:rPr lang="en-US" dirty="0" smtClean="0"/>
              <a:t>Can’t “run out” of room like recursion does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problem is an obvious fit for iteration</a:t>
            </a:r>
          </a:p>
          <a:p>
            <a:pPr lvl="1"/>
            <a:r>
              <a:rPr lang="en-US" dirty="0" smtClean="0"/>
              <a:t>Processing every element of a list (or a 2D list)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35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Recursion When…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is not an issue</a:t>
            </a:r>
            <a:endParaRPr lang="en-US" dirty="0"/>
          </a:p>
          <a:p>
            <a:r>
              <a:rPr lang="en-US" dirty="0" smtClean="0"/>
              <a:t>The data being processed is recursive</a:t>
            </a:r>
          </a:p>
          <a:p>
            <a:pPr lvl="1"/>
            <a:r>
              <a:rPr lang="en-US" dirty="0" smtClean="0"/>
              <a:t>A hierarchical data structure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recursive algorithm is obvious</a:t>
            </a:r>
          </a:p>
          <a:p>
            <a:pPr lvl="1"/>
            <a:r>
              <a:rPr lang="en-US" dirty="0" smtClean="0"/>
              <a:t>(Will happen with time, as you gain experience)</a:t>
            </a:r>
          </a:p>
          <a:p>
            <a:r>
              <a:rPr lang="en-US" dirty="0" smtClean="0"/>
              <a:t>Clarity and simplicity of code is important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60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Recursion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69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Fibonacci 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series</a:t>
            </a:r>
          </a:p>
          <a:p>
            <a:r>
              <a:rPr lang="en-US" dirty="0" smtClean="0"/>
              <a:t>Starts with 0 and 1</a:t>
            </a:r>
          </a:p>
          <a:p>
            <a:endParaRPr lang="en-US" dirty="0" smtClean="0"/>
          </a:p>
          <a:p>
            <a:r>
              <a:rPr lang="en-US" dirty="0" smtClean="0"/>
              <a:t>Next number is found by adding the previous two numbers together</a:t>
            </a:r>
          </a:p>
          <a:p>
            <a:r>
              <a:rPr lang="en-US" dirty="0" smtClean="0"/>
              <a:t>Pattern is repeated over and over (and over…)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85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Starts with 0, 1, 1</a:t>
            </a:r>
          </a:p>
          <a:p>
            <a:r>
              <a:rPr lang="en-US" dirty="0" smtClean="0"/>
              <a:t>Next number is …?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7136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0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58056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5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7320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1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7504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1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37688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2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47872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3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68240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78424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13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88608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21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98792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34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08976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55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9168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89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74952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144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40736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233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06520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377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72304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610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103872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…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38088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987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6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To gain a more solid understanding of recursion</a:t>
            </a:r>
          </a:p>
          <a:p>
            <a:r>
              <a:rPr lang="en-US" dirty="0" smtClean="0"/>
              <a:t>To explore what goes on “behind the scenes”</a:t>
            </a:r>
          </a:p>
          <a:p>
            <a:r>
              <a:rPr lang="en-US" dirty="0" smtClean="0"/>
              <a:t>To examine individual examples of recursion</a:t>
            </a:r>
          </a:p>
          <a:p>
            <a:pPr lvl="1"/>
            <a:r>
              <a:rPr lang="en-US" dirty="0" smtClean="0"/>
              <a:t>Fibonacci Sequence</a:t>
            </a:r>
          </a:p>
          <a:p>
            <a:r>
              <a:rPr lang="en-US" dirty="0" smtClean="0"/>
              <a:t>To better understand when it is best to use recursion, and when it is best to use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88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1143" y="284845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rgbClr val="FFC000"/>
                  </a:outerShdw>
                </a:effectLst>
              </a:rPr>
              <a:t>LIVECODING!!!</a:t>
            </a:r>
            <a:endParaRPr lang="en-US" sz="96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119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4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Recursively Implement 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formula for a position in the sequence: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fib(p) = fib(p-1) + fib(p-2)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What is our base case?</a:t>
            </a:r>
          </a:p>
          <a:p>
            <a:r>
              <a:rPr lang="en-US" dirty="0" smtClean="0"/>
              <a:t>What is our recursive case?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48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Non-Recursive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create an exponentiation without using the exponentiation operator?</a:t>
            </a:r>
          </a:p>
          <a:p>
            <a:pPr lvl="1"/>
            <a:r>
              <a:rPr lang="en-US" dirty="0" smtClean="0"/>
              <a:t>Given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 </a:t>
            </a:r>
            <a:r>
              <a:rPr lang="en-US" dirty="0"/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we can use code like this:</a:t>
            </a:r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1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power: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count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333669" y="4322635"/>
            <a:ext cx="1737311" cy="181588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Courier New" panose="02070309020205020404" pitchFamily="49" charset="0"/>
              </a:rPr>
              <a:t>Transform this into a recursive function</a:t>
            </a:r>
            <a:endParaRPr lang="en-US" sz="28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22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recExp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(number, power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BASE CASE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power == 0: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RECURSIVE CASE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number *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recExp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power - 1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There are other correct answers; this is just 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70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686801" cy="4517689"/>
          </a:xfrm>
        </p:spPr>
        <p:txBody>
          <a:bodyPr/>
          <a:lstStyle/>
          <a:p>
            <a:r>
              <a:rPr lang="en-US" dirty="0" smtClean="0"/>
              <a:t>Margaret Hamilton</a:t>
            </a:r>
          </a:p>
          <a:p>
            <a:pPr lvl="1"/>
            <a:r>
              <a:rPr lang="en-US" dirty="0" smtClean="0"/>
              <a:t>Created software for space flight!</a:t>
            </a:r>
          </a:p>
          <a:p>
            <a:pPr lvl="2"/>
            <a:r>
              <a:rPr lang="en-US" sz="2800" dirty="0" smtClean="0"/>
              <a:t>Apollo 8</a:t>
            </a:r>
          </a:p>
          <a:p>
            <a:pPr lvl="3"/>
            <a:r>
              <a:rPr lang="en-US" sz="2400" dirty="0" smtClean="0"/>
              <a:t>First to leave orbit</a:t>
            </a:r>
          </a:p>
          <a:p>
            <a:pPr lvl="2"/>
            <a:r>
              <a:rPr lang="en-US" sz="2800" dirty="0" smtClean="0"/>
              <a:t>Apollo 11</a:t>
            </a:r>
          </a:p>
          <a:p>
            <a:pPr lvl="3"/>
            <a:r>
              <a:rPr lang="en-US" sz="2400" dirty="0" smtClean="0"/>
              <a:t>Moon landing</a:t>
            </a:r>
            <a:endParaRPr lang="en-US" dirty="0"/>
          </a:p>
          <a:p>
            <a:pPr lvl="1"/>
            <a:r>
              <a:rPr lang="en-US" dirty="0" smtClean="0"/>
              <a:t>Invented the term </a:t>
            </a:r>
            <a:br>
              <a:rPr lang="en-US" dirty="0" smtClean="0"/>
            </a:br>
            <a:r>
              <a:rPr lang="en-US" dirty="0" smtClean="0"/>
              <a:t>“software engineering”</a:t>
            </a:r>
          </a:p>
          <a:p>
            <a:pPr lvl="1"/>
            <a:r>
              <a:rPr lang="en-US" dirty="0" smtClean="0"/>
              <a:t>Her daughter got to play with space flight simulators!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224" y="3141112"/>
            <a:ext cx="3430828" cy="266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1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65502" cy="4517689"/>
          </a:xfrm>
        </p:spPr>
        <p:txBody>
          <a:bodyPr/>
          <a:lstStyle/>
          <a:p>
            <a:r>
              <a:rPr lang="en-US" dirty="0"/>
              <a:t>Project 2 is out on Blackboard now</a:t>
            </a:r>
          </a:p>
          <a:p>
            <a:pPr lvl="1"/>
            <a:r>
              <a:rPr lang="en-US" dirty="0"/>
              <a:t>Design is due by Friday (Apr </a:t>
            </a:r>
            <a:r>
              <a:rPr lang="en-US" dirty="0" smtClean="0"/>
              <a:t>12th</a:t>
            </a:r>
            <a:r>
              <a:rPr lang="en-US" dirty="0"/>
              <a:t>) at </a:t>
            </a:r>
            <a:r>
              <a:rPr lang="en-US" dirty="0" smtClean="0"/>
              <a:t>11:59:59 </a:t>
            </a:r>
            <a:r>
              <a:rPr lang="en-US" dirty="0"/>
              <a:t>PM</a:t>
            </a:r>
          </a:p>
          <a:p>
            <a:pPr lvl="1"/>
            <a:r>
              <a:rPr lang="en-US" dirty="0"/>
              <a:t>Project is due by Friday (Apr </a:t>
            </a:r>
            <a:r>
              <a:rPr lang="en-US" dirty="0" smtClean="0"/>
              <a:t>19th</a:t>
            </a:r>
            <a:r>
              <a:rPr lang="en-US" dirty="0"/>
              <a:t>) at </a:t>
            </a:r>
            <a:r>
              <a:rPr lang="en-US" dirty="0" smtClean="0"/>
              <a:t>11:59:59 </a:t>
            </a:r>
            <a:r>
              <a:rPr lang="en-US" dirty="0"/>
              <a:t>PM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Significantly more difficult than Project 1</a:t>
            </a:r>
          </a:p>
          <a:p>
            <a:pPr lvl="1"/>
            <a:r>
              <a:rPr lang="en-US" dirty="0" smtClean="0"/>
              <a:t>Probably </a:t>
            </a:r>
            <a:r>
              <a:rPr lang="en-US" u="sng" dirty="0" smtClean="0"/>
              <a:t>at least</a:t>
            </a:r>
            <a:r>
              <a:rPr lang="en-US" dirty="0" smtClean="0"/>
              <a:t> at 10 hour project (closer to 15)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Second midterm exam is when?</a:t>
            </a:r>
          </a:p>
          <a:p>
            <a:pPr lvl="1"/>
            <a:r>
              <a:rPr lang="en-US" dirty="0" smtClean="0"/>
              <a:t> April 17th and 18th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8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Margaret Hamilton</a:t>
            </a:r>
            <a:endParaRPr lang="en-US" sz="2000" dirty="0"/>
          </a:p>
          <a:p>
            <a:pPr lvl="1"/>
            <a:r>
              <a:rPr lang="en-US" sz="1600" dirty="0"/>
              <a:t>https://en.wikipedia.org/wiki/File:Margaret_Hamilton_in_action.jpg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4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Recursion?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Solving a problem using recursion means the solution depends on solutions to smaller instances of the same </a:t>
            </a:r>
            <a:r>
              <a:rPr lang="en-US" dirty="0" smtClean="0"/>
              <a:t>problem</a:t>
            </a:r>
          </a:p>
          <a:p>
            <a:endParaRPr lang="en-US" dirty="0" smtClean="0"/>
          </a:p>
          <a:p>
            <a:r>
              <a:rPr lang="en-US" dirty="0" smtClean="0"/>
              <a:t>In other words, to define a function or calculate a number by the repeated application of an algorithm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61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creating a recursive procedure, there are a few things we want to keep in mind:</a:t>
            </a:r>
          </a:p>
          <a:p>
            <a:pPr lvl="1"/>
            <a:r>
              <a:rPr lang="en-US" sz="3200" dirty="0" smtClean="0"/>
              <a:t>We need to break the problem into </a:t>
            </a:r>
            <a:br>
              <a:rPr lang="en-US" sz="3200" dirty="0" smtClean="0"/>
            </a:br>
            <a:r>
              <a:rPr lang="en-US" sz="3200" dirty="0" smtClean="0"/>
              <a:t>smaller pieces of itself</a:t>
            </a:r>
          </a:p>
          <a:p>
            <a:pPr lvl="1"/>
            <a:r>
              <a:rPr lang="en-US" sz="3200" dirty="0" smtClean="0"/>
              <a:t>We need to define a “base case” to stop at</a:t>
            </a:r>
          </a:p>
          <a:p>
            <a:pPr lvl="1"/>
            <a:r>
              <a:rPr lang="en-US" sz="3200" dirty="0" smtClean="0"/>
              <a:t>The smaller problems we break down into need to eventually reach the base case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85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“Cases” in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recursive function must have two things:</a:t>
            </a:r>
          </a:p>
          <a:p>
            <a:pPr lvl="3"/>
            <a:endParaRPr lang="en-US" dirty="0"/>
          </a:p>
          <a:p>
            <a:r>
              <a:rPr lang="en-US" dirty="0" smtClean="0"/>
              <a:t>At least one base case</a:t>
            </a:r>
          </a:p>
          <a:p>
            <a:pPr lvl="1"/>
            <a:r>
              <a:rPr lang="en-US" dirty="0" smtClean="0"/>
              <a:t>When a result is returned (or the function ends)</a:t>
            </a:r>
          </a:p>
          <a:p>
            <a:pPr lvl="1"/>
            <a:r>
              <a:rPr lang="en-US" dirty="0" smtClean="0"/>
              <a:t>“When to stop”</a:t>
            </a:r>
          </a:p>
          <a:p>
            <a:r>
              <a:rPr lang="en-US" dirty="0" smtClean="0"/>
              <a:t>At least one recursive case</a:t>
            </a:r>
          </a:p>
          <a:p>
            <a:pPr lvl="1"/>
            <a:r>
              <a:rPr lang="en-US" dirty="0" smtClean="0"/>
              <a:t>When the function is called again with new inputs</a:t>
            </a:r>
          </a:p>
          <a:p>
            <a:pPr lvl="1"/>
            <a:r>
              <a:rPr lang="en-US" dirty="0" smtClean="0"/>
              <a:t>“When to go (again)”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7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Code Tracing: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73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28004</TotalTime>
  <Words>1558</Words>
  <Application>Microsoft Office PowerPoint</Application>
  <PresentationFormat>On-screen Show (4:3)</PresentationFormat>
  <Paragraphs>685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17 – Recursion (cont)</vt:lpstr>
      <vt:lpstr>Last Class We Covered</vt:lpstr>
      <vt:lpstr>Any Questions from Last Time?</vt:lpstr>
      <vt:lpstr>Today’s Objectives</vt:lpstr>
      <vt:lpstr>Review of Recursion</vt:lpstr>
      <vt:lpstr>What is Recursion?</vt:lpstr>
      <vt:lpstr>Recursive Procedures</vt:lpstr>
      <vt:lpstr>“Cases” in Recursion</vt:lpstr>
      <vt:lpstr>Code Tracing: Recursion</vt:lpstr>
      <vt:lpstr>Stacks and Tracing</vt:lpstr>
      <vt:lpstr>Summation Funcion</vt:lpstr>
      <vt:lpstr>Summation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Returning and Recursion</vt:lpstr>
      <vt:lpstr>Returning Values</vt:lpstr>
      <vt:lpstr>PowerPoint Presentation</vt:lpstr>
      <vt:lpstr>Recursion vs Iteration</vt:lpstr>
      <vt:lpstr>Recursion and Iteration</vt:lpstr>
      <vt:lpstr>Use Iteration When…</vt:lpstr>
      <vt:lpstr>Use Recursion When…</vt:lpstr>
      <vt:lpstr>Recursion Practice</vt:lpstr>
      <vt:lpstr>Fibonacci Sequences</vt:lpstr>
      <vt:lpstr>Fibonacci Sequence</vt:lpstr>
      <vt:lpstr>Fibonacci Sequence</vt:lpstr>
      <vt:lpstr>Time for…</vt:lpstr>
      <vt:lpstr>Recursively Implement Fibonacci</vt:lpstr>
      <vt:lpstr>Non-Recursive exp()</vt:lpstr>
      <vt:lpstr>Recursive Answer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404</cp:revision>
  <dcterms:created xsi:type="dcterms:W3CDTF">2014-05-05T14:25:42Z</dcterms:created>
  <dcterms:modified xsi:type="dcterms:W3CDTF">2019-04-10T16:03:14Z</dcterms:modified>
</cp:coreProperties>
</file>